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2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60" r:id="rId17"/>
    <p:sldId id="26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E065F-5E0F-48B5-BAA5-CB6142214F5E}" type="datetimeFigureOut">
              <a:rPr lang="fr-FR" smtClean="0"/>
              <a:t>10/07/2012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B9DF7-20DA-4A12-940D-26FBBE6AE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5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Just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of a few people, </a:t>
            </a:r>
            <a:r>
              <a:rPr lang="fr-FR" dirty="0" err="1" smtClean="0"/>
              <a:t>obviously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B9DF7-20DA-4A12-940D-26FBBE6AE24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64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F59C62-BDA5-4BD4-AE75-9B861EFE5043}" type="datetimeFigureOut">
              <a:rPr lang="en-GB" smtClean="0"/>
              <a:t>10/07/2012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0AC566-3667-4681-AD11-B2BA9DB39B5D}" type="slidenum">
              <a:rPr lang="en-GB" smtClean="0"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861048"/>
            <a:ext cx="5637010" cy="207361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Samantha Goodchild</a:t>
            </a:r>
          </a:p>
          <a:p>
            <a:r>
              <a:rPr lang="en-GB" dirty="0" smtClean="0"/>
              <a:t>MA </a:t>
            </a:r>
            <a:r>
              <a:rPr lang="fr-FR" dirty="0"/>
              <a:t>é</a:t>
            </a:r>
            <a:r>
              <a:rPr lang="fr-FR" dirty="0" smtClean="0"/>
              <a:t>tudiante, Documentation et description des langues,</a:t>
            </a:r>
          </a:p>
          <a:p>
            <a:r>
              <a:rPr lang="en-GB" dirty="0" smtClean="0"/>
              <a:t>SOAS</a:t>
            </a:r>
            <a:r>
              <a:rPr lang="fr-FR" dirty="0" smtClean="0"/>
              <a:t>, Université </a:t>
            </a:r>
            <a:r>
              <a:rPr lang="en-GB" dirty="0" smtClean="0"/>
              <a:t>de</a:t>
            </a:r>
            <a:r>
              <a:rPr lang="fr-FR" dirty="0" smtClean="0"/>
              <a:t> Londres</a:t>
            </a:r>
          </a:p>
          <a:p>
            <a:r>
              <a:rPr lang="en-GB" dirty="0" smtClean="0"/>
              <a:t>299225@soas.ac.uk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175351" cy="2808312"/>
          </a:xfrm>
        </p:spPr>
        <p:txBody>
          <a:bodyPr/>
          <a:lstStyle/>
          <a:p>
            <a:pPr marL="182880" indent="0">
              <a:buNone/>
            </a:pPr>
            <a:r>
              <a:rPr lang="fr-FR" dirty="0" smtClean="0"/>
              <a:t>L’usage du créole mauricien à Londres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Premiers résultats - transmission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700808"/>
            <a:ext cx="6400800" cy="4680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Première participant: JC né en 1986 en Angleterre. Ses parent s’ont déménagé de </a:t>
            </a:r>
            <a:r>
              <a:rPr lang="fr-FR" dirty="0" smtClean="0"/>
              <a:t>l’ile Maurice </a:t>
            </a:r>
            <a:r>
              <a:rPr lang="fr-FR" dirty="0" smtClean="0"/>
              <a:t>pour faire des études en Angleterre. Sa mère vient de Maurice, son père vient </a:t>
            </a:r>
            <a:r>
              <a:rPr lang="fr-FR" dirty="0" smtClean="0"/>
              <a:t>de </a:t>
            </a:r>
            <a:r>
              <a:rPr lang="fr-FR" dirty="0" smtClean="0"/>
              <a:t>Hong Kong.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</a:t>
            </a:r>
            <a:r>
              <a:rPr lang="fr-FR" dirty="0" err="1" smtClean="0"/>
              <a:t>well</a:t>
            </a:r>
            <a:r>
              <a:rPr lang="fr-FR" dirty="0" smtClean="0"/>
              <a:t> I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actually</a:t>
            </a:r>
            <a:r>
              <a:rPr lang="fr-FR" dirty="0" smtClean="0"/>
              <a:t> </a:t>
            </a:r>
            <a:r>
              <a:rPr lang="fr-FR" dirty="0" err="1" smtClean="0"/>
              <a:t>speak</a:t>
            </a:r>
            <a:r>
              <a:rPr lang="fr-FR" dirty="0" smtClean="0"/>
              <a:t> </a:t>
            </a:r>
            <a:r>
              <a:rPr lang="fr-FR" dirty="0" err="1" smtClean="0"/>
              <a:t>properly</a:t>
            </a:r>
            <a:r>
              <a:rPr lang="fr-FR" dirty="0" smtClean="0"/>
              <a:t> English » JC, 15th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</a:t>
            </a:r>
            <a:r>
              <a:rPr lang="en-GB" dirty="0"/>
              <a:t>but um my mum speaks French and Creole and my dad speaks Cantonese </a:t>
            </a:r>
            <a:r>
              <a:rPr lang="en-GB" dirty="0" smtClean="0"/>
              <a:t>Chinese</a:t>
            </a:r>
            <a:r>
              <a:rPr lang="fr-FR" dirty="0" smtClean="0"/>
              <a:t> » JC, 15th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</a:t>
            </a:r>
            <a:r>
              <a:rPr lang="en-GB" dirty="0" smtClean="0"/>
              <a:t>my </a:t>
            </a:r>
            <a:r>
              <a:rPr lang="en-GB" dirty="0"/>
              <a:t>brother and I always sort of </a:t>
            </a:r>
            <a:r>
              <a:rPr lang="en-GB" dirty="0" smtClean="0"/>
              <a:t>(…) tell </a:t>
            </a:r>
            <a:r>
              <a:rPr lang="en-GB" dirty="0" err="1"/>
              <a:t>em</a:t>
            </a:r>
            <a:r>
              <a:rPr lang="en-GB" dirty="0"/>
              <a:t> off because they don't speak to each other in their local dialect you know they just spoke in </a:t>
            </a:r>
            <a:r>
              <a:rPr lang="en-GB" dirty="0" smtClean="0"/>
              <a:t>English</a:t>
            </a:r>
            <a:r>
              <a:rPr lang="fr-FR" dirty="0" smtClean="0"/>
              <a:t> »JC, 15th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  <a:r>
              <a:rPr lang="en-GB" dirty="0" smtClean="0"/>
              <a:t> 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63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Premiers résultats - transmission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700808"/>
            <a:ext cx="6400800" cy="455484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Deuxième participant: AR, né en 1940, il est venu à Londres en 1972. Sa première femme était mauricienne et ils ont eu deux filles nées en Grande Bretagne (qui maintenant </a:t>
            </a:r>
            <a:r>
              <a:rPr lang="fr-FR" dirty="0" smtClean="0"/>
              <a:t>ont agrandi).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</a:t>
            </a:r>
            <a:r>
              <a:rPr lang="en-GB" dirty="0" smtClean="0"/>
              <a:t>with </a:t>
            </a:r>
            <a:r>
              <a:rPr lang="en-GB" dirty="0"/>
              <a:t>my first wife because she was Mauritian too </a:t>
            </a:r>
            <a:r>
              <a:rPr lang="en-GB" dirty="0" smtClean="0"/>
              <a:t>(…) when </a:t>
            </a:r>
            <a:r>
              <a:rPr lang="en-GB" dirty="0"/>
              <a:t>I was speaking to her it mostly was </a:t>
            </a:r>
            <a:r>
              <a:rPr lang="en-GB" dirty="0" smtClean="0"/>
              <a:t>Mauritian </a:t>
            </a:r>
            <a:r>
              <a:rPr lang="fr-FR" dirty="0" smtClean="0"/>
              <a:t>» AR, 28th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if </a:t>
            </a:r>
            <a:r>
              <a:rPr lang="fr-FR" dirty="0" err="1" smtClean="0"/>
              <a:t>there</a:t>
            </a:r>
            <a:r>
              <a:rPr lang="fr-FR" dirty="0" smtClean="0"/>
              <a:t> are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um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speaking</a:t>
            </a:r>
            <a:r>
              <a:rPr lang="fr-FR" dirty="0" smtClean="0"/>
              <a:t> in English if the kids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in English » AR, 28th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I </a:t>
            </a:r>
            <a:r>
              <a:rPr lang="fr-FR" dirty="0" err="1" smtClean="0"/>
              <a:t>think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 (the </a:t>
            </a:r>
            <a:r>
              <a:rPr lang="fr-FR" dirty="0" err="1" smtClean="0"/>
              <a:t>children</a:t>
            </a:r>
            <a:r>
              <a:rPr lang="fr-FR" dirty="0" smtClean="0"/>
              <a:t>)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a </a:t>
            </a:r>
            <a:r>
              <a:rPr lang="fr-FR" dirty="0" err="1" smtClean="0"/>
              <a:t>tendency</a:t>
            </a:r>
            <a:r>
              <a:rPr lang="fr-FR" dirty="0" smtClean="0"/>
              <a:t> to </a:t>
            </a:r>
            <a:r>
              <a:rPr lang="fr-FR" dirty="0" err="1" smtClean="0"/>
              <a:t>speak</a:t>
            </a:r>
            <a:r>
              <a:rPr lang="fr-FR" dirty="0" smtClean="0"/>
              <a:t> English but </a:t>
            </a:r>
            <a:r>
              <a:rPr lang="fr-FR" dirty="0" err="1" smtClean="0"/>
              <a:t>they</a:t>
            </a:r>
            <a:r>
              <a:rPr lang="fr-FR" dirty="0" smtClean="0"/>
              <a:t> have a good </a:t>
            </a:r>
            <a:r>
              <a:rPr lang="fr-FR" dirty="0" err="1" smtClean="0"/>
              <a:t>grasp</a:t>
            </a:r>
            <a:r>
              <a:rPr lang="fr-FR" dirty="0" smtClean="0"/>
              <a:t> of the </a:t>
            </a:r>
            <a:r>
              <a:rPr lang="fr-FR" dirty="0" err="1" smtClean="0"/>
              <a:t>Mauritian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 » AR, 28th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231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Premiers résultats - domaines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060848"/>
            <a:ext cx="6400800" cy="44828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« </a:t>
            </a:r>
            <a:r>
              <a:rPr lang="fr-FR" dirty="0" err="1" smtClean="0"/>
              <a:t>we</a:t>
            </a:r>
            <a:r>
              <a:rPr lang="fr-FR" dirty="0" smtClean="0"/>
              <a:t> go to sort of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reunions</a:t>
            </a:r>
            <a:r>
              <a:rPr lang="fr-FR" dirty="0" smtClean="0"/>
              <a:t> of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mum's</a:t>
            </a:r>
            <a:r>
              <a:rPr lang="fr-FR" dirty="0" smtClean="0"/>
              <a:t> </a:t>
            </a:r>
            <a:r>
              <a:rPr lang="fr-FR" dirty="0" err="1" smtClean="0"/>
              <a:t>side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brother</a:t>
            </a:r>
            <a:r>
              <a:rPr lang="fr-FR" dirty="0" smtClean="0"/>
              <a:t> and I and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dad</a:t>
            </a:r>
            <a:r>
              <a:rPr lang="fr-FR" dirty="0" smtClean="0"/>
              <a:t> are sort of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sitting</a:t>
            </a:r>
            <a:r>
              <a:rPr lang="fr-FR" dirty="0" smtClean="0"/>
              <a:t> on the </a:t>
            </a:r>
            <a:r>
              <a:rPr lang="fr-FR" dirty="0" err="1" smtClean="0"/>
              <a:t>outer</a:t>
            </a:r>
            <a:r>
              <a:rPr lang="fr-FR" dirty="0" smtClean="0"/>
              <a:t> </a:t>
            </a:r>
            <a:r>
              <a:rPr lang="fr-FR" dirty="0" err="1" smtClean="0"/>
              <a:t>circle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they're</a:t>
            </a:r>
            <a:r>
              <a:rPr lang="fr-FR" dirty="0" smtClean="0"/>
              <a:t> all </a:t>
            </a:r>
            <a:r>
              <a:rPr lang="fr-FR" dirty="0" err="1" smtClean="0"/>
              <a:t>speaking</a:t>
            </a:r>
            <a:r>
              <a:rPr lang="fr-FR" dirty="0" smtClean="0"/>
              <a:t> </a:t>
            </a:r>
            <a:r>
              <a:rPr lang="fr-FR" dirty="0" err="1" smtClean="0"/>
              <a:t>Fre</a:t>
            </a:r>
            <a:r>
              <a:rPr lang="fr-FR" dirty="0" smtClean="0"/>
              <a:t>- </a:t>
            </a:r>
            <a:r>
              <a:rPr lang="fr-FR" dirty="0" err="1" smtClean="0"/>
              <a:t>Creole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 » JC, 15th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but </a:t>
            </a:r>
            <a:r>
              <a:rPr lang="fr-FR" dirty="0" err="1" smtClean="0"/>
              <a:t>it's</a:t>
            </a:r>
            <a:r>
              <a:rPr lang="fr-FR" dirty="0" smtClean="0"/>
              <a:t> </a:t>
            </a:r>
            <a:r>
              <a:rPr lang="fr-FR" dirty="0" err="1" smtClean="0"/>
              <a:t>spoken</a:t>
            </a:r>
            <a:r>
              <a:rPr lang="fr-FR" dirty="0" smtClean="0"/>
              <a:t> </a:t>
            </a:r>
            <a:r>
              <a:rPr lang="fr-FR" dirty="0" err="1" smtClean="0"/>
              <a:t>quite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hear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all the time </a:t>
            </a:r>
            <a:r>
              <a:rPr lang="fr-FR" dirty="0" err="1" smtClean="0"/>
              <a:t>well</a:t>
            </a:r>
            <a:r>
              <a:rPr lang="fr-FR" dirty="0" smtClean="0"/>
              <a:t> I </a:t>
            </a:r>
            <a:r>
              <a:rPr lang="fr-FR" dirty="0" err="1" smtClean="0"/>
              <a:t>hear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all the time and I </a:t>
            </a:r>
            <a:r>
              <a:rPr lang="fr-FR" dirty="0" err="1" smtClean="0"/>
              <a:t>don't</a:t>
            </a:r>
            <a:r>
              <a:rPr lang="fr-FR" dirty="0" smtClean="0"/>
              <a:t> </a:t>
            </a:r>
            <a:r>
              <a:rPr lang="fr-FR" dirty="0" err="1" smtClean="0"/>
              <a:t>speak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but I </a:t>
            </a:r>
            <a:r>
              <a:rPr lang="fr-FR" dirty="0" err="1" smtClean="0"/>
              <a:t>can</a:t>
            </a:r>
            <a:r>
              <a:rPr lang="fr-FR" dirty="0" smtClean="0"/>
              <a:t> tell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speaking</a:t>
            </a:r>
            <a:r>
              <a:rPr lang="fr-FR" dirty="0" smtClean="0"/>
              <a:t> </a:t>
            </a:r>
            <a:r>
              <a:rPr lang="fr-FR" dirty="0" err="1" smtClean="0"/>
              <a:t>creole</a:t>
            </a:r>
            <a:r>
              <a:rPr lang="fr-FR" dirty="0" smtClean="0"/>
              <a:t> » JC, 15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in the house </a:t>
            </a:r>
            <a:r>
              <a:rPr lang="fr-FR" dirty="0" err="1" smtClean="0"/>
              <a:t>it's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Mauritians</a:t>
            </a:r>
            <a:r>
              <a:rPr lang="fr-FR" dirty="0" smtClean="0"/>
              <a:t>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friends</a:t>
            </a:r>
            <a:r>
              <a:rPr lang="fr-FR" dirty="0" smtClean="0"/>
              <a:t> </a:t>
            </a:r>
            <a:r>
              <a:rPr lang="fr-FR" dirty="0" err="1" smtClean="0"/>
              <a:t>friends</a:t>
            </a:r>
            <a:r>
              <a:rPr lang="fr-FR" dirty="0" smtClean="0"/>
              <a:t> I </a:t>
            </a:r>
            <a:r>
              <a:rPr lang="fr-FR" dirty="0" err="1" smtClean="0"/>
              <a:t>think</a:t>
            </a:r>
            <a:r>
              <a:rPr lang="fr-FR" dirty="0" smtClean="0"/>
              <a:t> </a:t>
            </a:r>
            <a:r>
              <a:rPr lang="fr-FR" dirty="0" err="1" smtClean="0"/>
              <a:t>coz</a:t>
            </a:r>
            <a:r>
              <a:rPr lang="fr-FR" dirty="0" smtClean="0"/>
              <a:t> </a:t>
            </a:r>
            <a:r>
              <a:rPr lang="fr-FR" dirty="0" err="1" smtClean="0"/>
              <a:t>it's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 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island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find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people in the city are </a:t>
            </a:r>
            <a:r>
              <a:rPr lang="fr-FR" dirty="0" err="1" smtClean="0"/>
              <a:t>Mauritian</a:t>
            </a:r>
            <a:r>
              <a:rPr lang="fr-FR" dirty="0" smtClean="0"/>
              <a:t> </a:t>
            </a:r>
            <a:r>
              <a:rPr lang="fr-FR" dirty="0" err="1" smtClean="0"/>
              <a:t>it's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oh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god</a:t>
            </a:r>
            <a:r>
              <a:rPr lang="fr-FR" dirty="0" smtClean="0"/>
              <a:t> come round » JC, 15th </a:t>
            </a:r>
            <a:r>
              <a:rPr lang="fr-FR" dirty="0" err="1" smtClean="0"/>
              <a:t>June</a:t>
            </a:r>
            <a:r>
              <a:rPr lang="fr-FR" dirty="0" smtClean="0"/>
              <a:t>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51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Premiers résultats - domaines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060848"/>
            <a:ext cx="6400800" cy="43388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“well basically </a:t>
            </a:r>
            <a:r>
              <a:rPr lang="en-GB" dirty="0"/>
              <a:t>I tend to speak Mauritian because the environment in which I work we had loads of Mauritians </a:t>
            </a:r>
            <a:r>
              <a:rPr lang="en-GB" dirty="0" smtClean="0"/>
              <a:t>there”, AR, 28</a:t>
            </a:r>
            <a:r>
              <a:rPr lang="en-GB" baseline="30000" dirty="0" smtClean="0"/>
              <a:t>th</a:t>
            </a:r>
            <a:r>
              <a:rPr lang="en-GB" dirty="0" smtClean="0"/>
              <a:t> June 2012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“I </a:t>
            </a:r>
            <a:r>
              <a:rPr lang="en-GB" dirty="0"/>
              <a:t>used to speak Mauritius because a lot of my friends and colleagues were Mauritian but then uh at work uh it depends where I am because then I would be speaking </a:t>
            </a:r>
            <a:r>
              <a:rPr lang="en-GB" dirty="0" smtClean="0"/>
              <a:t>English”, AR, 28</a:t>
            </a:r>
            <a:r>
              <a:rPr lang="en-GB" baseline="30000" dirty="0" smtClean="0"/>
              <a:t>th</a:t>
            </a:r>
            <a:r>
              <a:rPr lang="en-GB" dirty="0" smtClean="0"/>
              <a:t> June 2012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La nouvelle femme de AR </a:t>
            </a:r>
            <a:r>
              <a:rPr lang="en-GB" dirty="0" err="1" smtClean="0"/>
              <a:t>est</a:t>
            </a:r>
            <a:r>
              <a:rPr lang="en-GB" dirty="0" smtClean="0"/>
              <a:t> du Kenya et </a:t>
            </a:r>
            <a:r>
              <a:rPr lang="en-GB" dirty="0" err="1" smtClean="0"/>
              <a:t>il</a:t>
            </a:r>
            <a:r>
              <a:rPr lang="en-GB" dirty="0"/>
              <a:t> </a:t>
            </a:r>
            <a:r>
              <a:rPr lang="en-GB" dirty="0" smtClean="0"/>
              <a:t>ne </a:t>
            </a:r>
            <a:r>
              <a:rPr lang="en-GB" dirty="0" err="1" smtClean="0"/>
              <a:t>parle</a:t>
            </a:r>
            <a:r>
              <a:rPr lang="en-GB" dirty="0" smtClean="0"/>
              <a:t> pas </a:t>
            </a:r>
            <a:r>
              <a:rPr lang="en-GB" dirty="0" smtClean="0"/>
              <a:t>le</a:t>
            </a:r>
            <a:r>
              <a:rPr lang="en-GB" dirty="0" smtClean="0"/>
              <a:t> </a:t>
            </a:r>
            <a:r>
              <a:rPr lang="en-GB" dirty="0" err="1" smtClean="0"/>
              <a:t>créole</a:t>
            </a:r>
            <a:r>
              <a:rPr lang="en-GB" dirty="0" smtClean="0"/>
              <a:t> </a:t>
            </a:r>
            <a:r>
              <a:rPr lang="en-GB" dirty="0" err="1" smtClean="0"/>
              <a:t>mauricien</a:t>
            </a:r>
            <a:r>
              <a:rPr lang="en-GB" dirty="0" smtClean="0"/>
              <a:t> avec </a:t>
            </a:r>
            <a:r>
              <a:rPr lang="en-GB" dirty="0" err="1" smtClean="0"/>
              <a:t>elle</a:t>
            </a:r>
            <a:r>
              <a:rPr lang="en-GB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Pour </a:t>
            </a:r>
            <a:r>
              <a:rPr lang="en-GB" dirty="0" err="1" smtClean="0"/>
              <a:t>parler</a:t>
            </a:r>
            <a:r>
              <a:rPr lang="en-GB" dirty="0" smtClean="0"/>
              <a:t> avec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famille</a:t>
            </a:r>
            <a:r>
              <a:rPr lang="en-GB" dirty="0" smtClean="0"/>
              <a:t> qui </a:t>
            </a:r>
            <a:r>
              <a:rPr lang="en-GB" dirty="0" err="1" smtClean="0"/>
              <a:t>reste</a:t>
            </a:r>
            <a:r>
              <a:rPr lang="en-GB" dirty="0" smtClean="0"/>
              <a:t> en Maurice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28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Réflexion critique pour la transmission des langues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43388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Comment évaluer la vitalité d’une langue dans un contexte minoritaire hors « du pays d’origine »?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Comment utiliser le système de E-GIDS  (Lewis &amp; </a:t>
            </a:r>
            <a:r>
              <a:rPr lang="fr-FR" dirty="0" err="1" smtClean="0"/>
              <a:t>Simons</a:t>
            </a:r>
            <a:r>
              <a:rPr lang="fr-FR" dirty="0" smtClean="0"/>
              <a:t> 2009)? Comment doit-on faire avec une langue avec plusieurs « communautés de locuteurs »?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Faut-il en avoir plusieurs études de vitalité pour chaque « communauté »?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Selon E-GIDS le créole mauricien peut-être en différents catégories selon la situation « géographique ».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96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Des réflexions critiques sur mon étude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204864"/>
            <a:ext cx="6400800" cy="412279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Je suppose qu’il y a une manque de littérature sur ce sujet et je </a:t>
            </a:r>
            <a:r>
              <a:rPr lang="fr-FR" dirty="0" smtClean="0"/>
              <a:t>peux </a:t>
            </a:r>
            <a:r>
              <a:rPr lang="fr-FR" dirty="0" smtClean="0"/>
              <a:t>contribuer quelque chose de valeur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J’assume qu’on peut savoir si les gens sont en train de transmettre leur langue ou pas, à travers des entretiens ou des questionnaires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Je crois que l’étude des langues créoles minoritaires en dehors du pays d’origine n’est pas forcement bien étudié.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Pourquoi suis-je en train de investiguer si les gens parlent le créole mauricien sauf investiguer les autres langues qu’ils parlent. (Je les ai demandé, mais par curiosité et pas de rigueur.) 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83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792088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Références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268760"/>
            <a:ext cx="6400800" cy="513090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Baker, Philip. 1972. </a:t>
            </a:r>
            <a:r>
              <a:rPr lang="en-GB" i="1" dirty="0" err="1"/>
              <a:t>Kreol</a:t>
            </a:r>
            <a:r>
              <a:rPr lang="en-GB" i="1" dirty="0"/>
              <a:t>: A Description of Mauritian Creole</a:t>
            </a:r>
            <a:r>
              <a:rPr lang="en-GB" dirty="0"/>
              <a:t>. London: C. Hurst &amp; Company</a:t>
            </a:r>
            <a:r>
              <a:rPr lang="en-GB" dirty="0" smtClean="0"/>
              <a:t>.</a:t>
            </a: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Eisenlohr</a:t>
            </a:r>
            <a:r>
              <a:rPr lang="en-GB" dirty="0"/>
              <a:t>, Patrick. 2006. </a:t>
            </a:r>
            <a:r>
              <a:rPr lang="en-GB" i="1" dirty="0"/>
              <a:t>Little India: diaspora, time, and </a:t>
            </a:r>
            <a:r>
              <a:rPr lang="en-GB" i="1" dirty="0" err="1"/>
              <a:t>ethnolinguistic</a:t>
            </a:r>
            <a:r>
              <a:rPr lang="en-GB" i="1" dirty="0"/>
              <a:t> belonging in Hindu Mauritius</a:t>
            </a:r>
            <a:r>
              <a:rPr lang="en-GB" dirty="0"/>
              <a:t>. Berkeley: University of California Press.</a:t>
            </a:r>
          </a:p>
          <a:p>
            <a:pPr>
              <a:buFont typeface="Arial" pitchFamily="34" charset="0"/>
              <a:buChar char="•"/>
            </a:pPr>
            <a:r>
              <a:rPr lang="en-GB" dirty="0" err="1"/>
              <a:t>Lingayah</a:t>
            </a:r>
            <a:r>
              <a:rPr lang="en-GB" dirty="0"/>
              <a:t>, Sam. 1987. </a:t>
            </a:r>
            <a:r>
              <a:rPr lang="en-GB" i="1" dirty="0"/>
              <a:t>Mauritian immigrants in Britain : a study of their hopes and frustrations</a:t>
            </a:r>
            <a:r>
              <a:rPr lang="en-GB" dirty="0"/>
              <a:t>. London: Mauritians’ Welfare Association.</a:t>
            </a:r>
          </a:p>
          <a:p>
            <a:pPr>
              <a:buFont typeface="Arial" pitchFamily="34" charset="0"/>
              <a:buChar char="•"/>
            </a:pPr>
            <a:r>
              <a:rPr lang="en-GB" dirty="0" err="1"/>
              <a:t>Lingayah</a:t>
            </a:r>
            <a:r>
              <a:rPr lang="en-GB" dirty="0"/>
              <a:t>, Sam. 1991. </a:t>
            </a:r>
            <a:r>
              <a:rPr lang="en-GB" i="1" dirty="0"/>
              <a:t>A comparative study of Mauritian immigrants in two European cities : London and Paris : an investigation into the problems of adaptation</a:t>
            </a:r>
            <a:r>
              <a:rPr lang="en-GB" dirty="0"/>
              <a:t>. </a:t>
            </a:r>
            <a:r>
              <a:rPr lang="en-GB" dirty="0" smtClean="0"/>
              <a:t>London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dirty="0"/>
              <a:t>Mauritians’ Welfare </a:t>
            </a:r>
            <a:r>
              <a:rPr lang="en-GB" dirty="0" smtClean="0"/>
              <a:t>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1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93610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340768"/>
            <a:ext cx="6400800" cy="498688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Lewis, M. Paul &amp; Gary F. Simons. 2009. </a:t>
            </a:r>
            <a:r>
              <a:rPr lang="en-GB" i="1" dirty="0" smtClean="0"/>
              <a:t>Assessing Endangerment: Maximising  Fishman’s GIDS.</a:t>
            </a:r>
            <a:r>
              <a:rPr lang="en-GB" dirty="0" smtClean="0"/>
              <a:t> Electronic version accessed 9</a:t>
            </a:r>
            <a:r>
              <a:rPr lang="en-GB" baseline="30000" dirty="0" smtClean="0"/>
              <a:t>th</a:t>
            </a:r>
            <a:r>
              <a:rPr lang="en-GB" dirty="0"/>
              <a:t> July 2012 from http://</a:t>
            </a:r>
            <a:r>
              <a:rPr lang="en-GB" dirty="0" smtClean="0"/>
              <a:t>www.lingv.ro/resources/scm_images/RRL-02-2010-Lewis.pdf</a:t>
            </a: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Mannick</a:t>
            </a:r>
            <a:r>
              <a:rPr lang="en-GB" dirty="0"/>
              <a:t>, A. R. 1987. </a:t>
            </a:r>
            <a:r>
              <a:rPr lang="en-GB" i="1" dirty="0"/>
              <a:t>Mauritians in London</a:t>
            </a:r>
            <a:r>
              <a:rPr lang="en-GB" dirty="0"/>
              <a:t>. Mayfield, Sussex: Dodo Books</a:t>
            </a:r>
            <a:r>
              <a:rPr lang="en-GB" dirty="0" smtClean="0"/>
              <a:t>.</a:t>
            </a: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ONS</a:t>
            </a:r>
            <a:r>
              <a:rPr lang="en-GB" dirty="0"/>
              <a:t>. population-by-country-of-birth-and-nationality.xls. http://www.ons.gov.uk/ons/rel/migration1/migration-statistics-quarterly-report/february-2012/population-by-country-of-birth-and-nationality.xls (17 June, 2012).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17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Références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628800"/>
            <a:ext cx="6400800" cy="47708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Republic of Mauritius. (</a:t>
            </a:r>
            <a:r>
              <a:rPr lang="en-GB" dirty="0" err="1"/>
              <a:t>n.d</a:t>
            </a:r>
            <a:r>
              <a:rPr lang="en-GB" dirty="0"/>
              <a:t>). Resident population by language usually spoken at home and sex. http://www.gov.mu/portal/sites/ncb/cso/report/hpcen00/Demogra/homerep.htm (Accessed 28th March 2012).</a:t>
            </a:r>
          </a:p>
          <a:p>
            <a:pPr marL="45720" indent="0">
              <a:buNone/>
            </a:pPr>
            <a:endParaRPr lang="fr-FR" dirty="0" smtClean="0"/>
          </a:p>
          <a:p>
            <a:pPr marL="45720" indent="0">
              <a:buNone/>
            </a:pPr>
            <a:endParaRPr lang="fr-FR"/>
          </a:p>
          <a:p>
            <a:pPr marL="4572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84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912768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Une histoire brève </a:t>
            </a:r>
            <a:r>
              <a:rPr lang="fr-FR" sz="4000" dirty="0" smtClean="0"/>
              <a:t>de l’ile </a:t>
            </a:r>
            <a:r>
              <a:rPr lang="fr-FR" sz="4000" dirty="0" smtClean="0"/>
              <a:t>Maurice (selon Baker 1972)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3608" y="2348880"/>
            <a:ext cx="4896544" cy="383476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L’ile Maurice n’avait pas </a:t>
            </a:r>
            <a:r>
              <a:rPr lang="fr-FR" dirty="0" smtClean="0"/>
              <a:t>d’habitants </a:t>
            </a:r>
            <a:r>
              <a:rPr lang="fr-FR" dirty="0" smtClean="0"/>
              <a:t>quand </a:t>
            </a:r>
            <a:r>
              <a:rPr lang="fr-FR" dirty="0" smtClean="0"/>
              <a:t>elle</a:t>
            </a:r>
            <a:r>
              <a:rPr lang="fr-FR" dirty="0" smtClean="0"/>
              <a:t> </a:t>
            </a:r>
            <a:r>
              <a:rPr lang="fr-FR" dirty="0" smtClean="0"/>
              <a:t>fut </a:t>
            </a:r>
            <a:r>
              <a:rPr lang="fr-FR" dirty="0" smtClean="0"/>
              <a:t>découverte au16eme </a:t>
            </a:r>
            <a:r>
              <a:rPr lang="fr-FR" dirty="0" smtClean="0"/>
              <a:t>siècle par </a:t>
            </a:r>
            <a:r>
              <a:rPr lang="fr-FR" dirty="0" smtClean="0"/>
              <a:t>les </a:t>
            </a:r>
            <a:r>
              <a:rPr lang="fr-FR" dirty="0"/>
              <a:t>p</a:t>
            </a:r>
            <a:r>
              <a:rPr lang="fr-FR" dirty="0" smtClean="0"/>
              <a:t>ortugais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Les néerlandais ont pris l’ile en 1598, mais ils n’ont pas établi </a:t>
            </a:r>
            <a:r>
              <a:rPr lang="fr-FR" dirty="0" smtClean="0"/>
              <a:t>de centre </a:t>
            </a:r>
            <a:r>
              <a:rPr lang="fr-FR" dirty="0" smtClean="0"/>
              <a:t>de population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La France a pris le contrôle en 1715 et a commencé </a:t>
            </a:r>
            <a:r>
              <a:rPr lang="fr-FR" dirty="0" smtClean="0"/>
              <a:t>à </a:t>
            </a:r>
            <a:r>
              <a:rPr lang="fr-FR" dirty="0" smtClean="0"/>
              <a:t>peupler l’ile apportant des esclaves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En 1810, Grande Bretagne a gagné l’ile pendant les guerres napoléoniennes</a:t>
            </a: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92895"/>
            <a:ext cx="2444750" cy="376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51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Une brève histoire…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772816"/>
            <a:ext cx="6400800" cy="37444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Les britanniques abolissent l’esclavage en 1835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Depuis, 365,000 travailleurs </a:t>
            </a:r>
            <a:r>
              <a:rPr lang="fr-FR" dirty="0" smtClean="0"/>
              <a:t>arrivent </a:t>
            </a:r>
            <a:r>
              <a:rPr lang="fr-FR" dirty="0" smtClean="0"/>
              <a:t>de l’Inde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Il y </a:t>
            </a:r>
            <a:r>
              <a:rPr lang="fr-FR" dirty="0" smtClean="0"/>
              <a:t>a eu </a:t>
            </a:r>
            <a:r>
              <a:rPr lang="fr-FR" dirty="0" smtClean="0"/>
              <a:t>plusieurs vagues d’immigration du Hong Kong et de la Chine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L’ile Maurice </a:t>
            </a:r>
            <a:r>
              <a:rPr lang="fr-FR" dirty="0" smtClean="0"/>
              <a:t>a gagné son indépendance en 1968 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Maintenant l’ile Maurice est une république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25144"/>
            <a:ext cx="2487957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4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902" y="44655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La nation arc-en-ciel (</a:t>
            </a:r>
            <a:r>
              <a:rPr lang="fr-FR" dirty="0" err="1" smtClean="0"/>
              <a:t>Tirvassen</a:t>
            </a:r>
            <a:r>
              <a:rPr lang="fr-FR" dirty="0" smtClean="0"/>
              <a:t> 2009: 153)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132856"/>
            <a:ext cx="6400800" cy="419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Une population de 1,257,900 (</a:t>
            </a:r>
            <a:r>
              <a:rPr lang="fr-FR" dirty="0" err="1" smtClean="0"/>
              <a:t>Republic</a:t>
            </a:r>
            <a:r>
              <a:rPr lang="fr-FR" dirty="0" smtClean="0"/>
              <a:t> of </a:t>
            </a:r>
            <a:r>
              <a:rPr lang="fr-FR" dirty="0" err="1" smtClean="0"/>
              <a:t>Mauritius</a:t>
            </a:r>
            <a:r>
              <a:rPr lang="fr-FR" dirty="0" smtClean="0"/>
              <a:t>, </a:t>
            </a:r>
            <a:r>
              <a:rPr lang="fr-FR" dirty="0" err="1" smtClean="0"/>
              <a:t>n.d</a:t>
            </a:r>
            <a:r>
              <a:rPr lang="fr-FR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69% d’origine du sud Asie: dont 52% sont des hindous, 17% sont des musulmans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28% créoles d’origine africaine et mixte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2% d’origine chinoise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1% d’origine française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Ci-dessous de </a:t>
            </a:r>
            <a:r>
              <a:rPr lang="fr-FR" dirty="0" err="1" smtClean="0"/>
              <a:t>Eisenlohr</a:t>
            </a:r>
            <a:r>
              <a:rPr lang="fr-FR" dirty="0" smtClean="0"/>
              <a:t> (2006: 28)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10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Les langues </a:t>
            </a:r>
            <a:r>
              <a:rPr lang="fr-FR" dirty="0" smtClean="0"/>
              <a:t>de </a:t>
            </a:r>
            <a:br>
              <a:rPr lang="fr-FR" dirty="0" smtClean="0"/>
            </a:br>
            <a:r>
              <a:rPr lang="fr-FR" dirty="0" smtClean="0"/>
              <a:t>l’ile </a:t>
            </a:r>
            <a:r>
              <a:rPr lang="fr-FR" dirty="0" smtClean="0"/>
              <a:t>Maurice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840760" cy="448283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L’anglais est la langue ‘officielle’ de </a:t>
            </a:r>
            <a:r>
              <a:rPr lang="fr-FR" dirty="0" smtClean="0"/>
              <a:t>l’ile Maurice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Cependant, seulement 3512 gens parlent l’anglais comme la langue du foyer = 0.3% de la population entière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Le français est utilisé dans plusieurs domaines, mais surtout dans </a:t>
            </a:r>
            <a:r>
              <a:rPr lang="fr-FR" dirty="0" smtClean="0"/>
              <a:t>la presse écrite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Le créole mauricien est une des langues du foyer pour plus du 80% de la population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Presque tous les gens sur l’ile parlent ou au moins comprennent le créole mauricien (</a:t>
            </a:r>
            <a:r>
              <a:rPr lang="fr-FR" dirty="0" err="1" smtClean="0"/>
              <a:t>Eisenlohr</a:t>
            </a:r>
            <a:r>
              <a:rPr lang="fr-FR" dirty="0" smtClean="0"/>
              <a:t> 2006: 30)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Les langues ‘ancestrales’ complètent le paysage linguistique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105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Des mauriciens à Londres et en Grande-Bretagne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4050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Il est estimé qu’il y a 38,000 gens nés </a:t>
            </a:r>
            <a:r>
              <a:rPr lang="fr-FR" dirty="0"/>
              <a:t> </a:t>
            </a:r>
            <a:r>
              <a:rPr lang="fr-FR" dirty="0" smtClean="0"/>
              <a:t>sur l’Ile </a:t>
            </a:r>
            <a:r>
              <a:rPr lang="fr-FR" dirty="0" smtClean="0"/>
              <a:t>Maurice </a:t>
            </a:r>
            <a:r>
              <a:rPr lang="fr-FR" dirty="0" smtClean="0"/>
              <a:t>dans le Royaume-Uni (ONS)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I</a:t>
            </a:r>
            <a:r>
              <a:rPr lang="fr-FR" dirty="0" smtClean="0"/>
              <a:t>l n’y a pas de </a:t>
            </a:r>
            <a:r>
              <a:rPr lang="fr-FR" dirty="0" smtClean="0"/>
              <a:t>chiffres </a:t>
            </a:r>
            <a:r>
              <a:rPr lang="fr-FR" dirty="0" smtClean="0"/>
              <a:t>pour les gens nés en Grande-Bretagne qui ont des parents mauriciens, par exemple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Lingayah</a:t>
            </a:r>
            <a:r>
              <a:rPr lang="fr-FR" dirty="0" smtClean="0"/>
              <a:t> (1987: 162) dit qu’il y a 75,000 mauriciens en Grande-Bretagne mais ne cite pas sa source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Mannick</a:t>
            </a:r>
            <a:r>
              <a:rPr lang="fr-FR" dirty="0" smtClean="0"/>
              <a:t> (1987: 146) cite </a:t>
            </a:r>
            <a:r>
              <a:rPr lang="fr-FR" dirty="0" smtClean="0"/>
              <a:t>le</a:t>
            </a:r>
            <a:r>
              <a:rPr lang="fr-FR" dirty="0" smtClean="0"/>
              <a:t> </a:t>
            </a:r>
            <a:r>
              <a:rPr lang="fr-FR" dirty="0" smtClean="0"/>
              <a:t>rapport issu des résultats du censément de la population en 1981 – 12,878 dans les environs de Londres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68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Mes questions d’enquête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700808"/>
            <a:ext cx="6400800" cy="462684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Est-ce que le créole mauricien est transmis comme langue du foyer?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Comment diffèrent les générations dans leur utilisation de la langue par rapport aux domaines, avec qui ils parlent, etc.?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S’il y a une corrélation entre l’utilisation du créole mauricien et l’identification comme un mauricien?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Mes questions sont en réponse aux affirmations de </a:t>
            </a:r>
            <a:r>
              <a:rPr lang="fr-FR" dirty="0" err="1" smtClean="0"/>
              <a:t>Mannick</a:t>
            </a:r>
            <a:r>
              <a:rPr lang="fr-FR" dirty="0" smtClean="0"/>
              <a:t> (1987) et </a:t>
            </a:r>
            <a:r>
              <a:rPr lang="fr-FR" dirty="0" err="1" smtClean="0"/>
              <a:t>Lingayah</a:t>
            </a:r>
            <a:r>
              <a:rPr lang="fr-FR" dirty="0" smtClean="0"/>
              <a:t> (1987)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Selon ses résultats: la génération plus âgée devrait parler le créole mauricien; la génération plus jeune devrait parler l’anglais: une situation de transmission interrompue (?)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Des études réalisées à propos des mauriciens à Londres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433881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err="1" smtClean="0"/>
              <a:t>Mannick</a:t>
            </a:r>
            <a:r>
              <a:rPr lang="fr-FR" dirty="0" smtClean="0"/>
              <a:t> (1987)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Lingayah</a:t>
            </a:r>
            <a:r>
              <a:rPr lang="fr-FR" dirty="0" smtClean="0"/>
              <a:t> (1987)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Lingayah</a:t>
            </a:r>
            <a:r>
              <a:rPr lang="fr-FR" dirty="0" smtClean="0"/>
              <a:t> (1991)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‘Creole is the widely-accepted language among Mauritians in this country (England)’ (</a:t>
            </a:r>
            <a:r>
              <a:rPr lang="en-GB" dirty="0" err="1"/>
              <a:t>Mannick</a:t>
            </a:r>
            <a:r>
              <a:rPr lang="en-GB" dirty="0"/>
              <a:t> 1987: 52)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‘Mauritian children address their friends or brothers and sisters in both English and Creole depending on the fluency of both parents and children in the languages.’ The </a:t>
            </a:r>
            <a:r>
              <a:rPr lang="en-GB" dirty="0"/>
              <a:t>new generation ‘have become completely westernised’ with regards to language use, i.e., they use English (</a:t>
            </a:r>
            <a:r>
              <a:rPr lang="en-GB" dirty="0" err="1"/>
              <a:t>Mannick</a:t>
            </a:r>
            <a:r>
              <a:rPr lang="en-GB" dirty="0"/>
              <a:t> 1987: 53)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570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La méthodologie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348880"/>
            <a:ext cx="6400800" cy="4050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Des entretiens qui sont « semi-</a:t>
            </a:r>
            <a:r>
              <a:rPr lang="fr-FR" dirty="0" err="1" smtClean="0"/>
              <a:t>structured</a:t>
            </a:r>
            <a:r>
              <a:rPr lang="fr-FR" dirty="0" smtClean="0"/>
              <a:t> » avec des participants à fin d’obtenir d’information pour répondre à mes questions d’enquête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La méthode « </a:t>
            </a:r>
            <a:r>
              <a:rPr lang="fr-FR" dirty="0" smtClean="0"/>
              <a:t>boule </a:t>
            </a:r>
            <a:r>
              <a:rPr lang="fr-FR" dirty="0" smtClean="0"/>
              <a:t>de neige » pour trouver des participants. Utilisant les sites web comme Facebook, etc.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« pilot </a:t>
            </a:r>
            <a:r>
              <a:rPr lang="fr-FR" dirty="0" err="1" smtClean="0"/>
              <a:t>study</a:t>
            </a:r>
            <a:r>
              <a:rPr lang="fr-FR" dirty="0" smtClean="0"/>
              <a:t> » pour trouver des questions les plus adéquates pour réaliser une questionnaire pour avoir plus des répondants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220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420</TotalTime>
  <Words>1061</Words>
  <Application>Microsoft Office PowerPoint</Application>
  <PresentationFormat>Affichage à l'écran (4:3)</PresentationFormat>
  <Paragraphs>95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Slipstream</vt:lpstr>
      <vt:lpstr>L’usage du créole mauricien à Londres    </vt:lpstr>
      <vt:lpstr>Une histoire brève de l’ile Maurice (selon Baker 1972)</vt:lpstr>
      <vt:lpstr>Une brève histoire…</vt:lpstr>
      <vt:lpstr>La nation arc-en-ciel (Tirvassen 2009: 153)</vt:lpstr>
      <vt:lpstr>Les langues de  l’ile Maurice</vt:lpstr>
      <vt:lpstr>Des mauriciens à Londres et en Grande-Bretagne</vt:lpstr>
      <vt:lpstr>Mes questions d’enquête</vt:lpstr>
      <vt:lpstr>Des études réalisées à propos des mauriciens à Londres</vt:lpstr>
      <vt:lpstr>La méthodologie</vt:lpstr>
      <vt:lpstr>Premiers résultats - transmission</vt:lpstr>
      <vt:lpstr>Premiers résultats - transmission</vt:lpstr>
      <vt:lpstr>Premiers résultats - domaines</vt:lpstr>
      <vt:lpstr>Premiers résultats - domaines</vt:lpstr>
      <vt:lpstr>Réflexion critique pour la transmission des langues</vt:lpstr>
      <vt:lpstr>Des réflexions critiques sur mon étude</vt:lpstr>
      <vt:lpstr>Références</vt:lpstr>
      <vt:lpstr>Références</vt:lpstr>
      <vt:lpstr>Références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L’usage du créole mauricien à Londres</dc:title>
  <dc:creator>Samantha Goodchild</dc:creator>
  <cp:lastModifiedBy>Colette</cp:lastModifiedBy>
  <cp:revision>29</cp:revision>
  <dcterms:created xsi:type="dcterms:W3CDTF">2012-07-05T21:12:23Z</dcterms:created>
  <dcterms:modified xsi:type="dcterms:W3CDTF">2012-07-10T09:56:02Z</dcterms:modified>
</cp:coreProperties>
</file>